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427" r:id="rId3"/>
    <p:sldId id="258" r:id="rId4"/>
    <p:sldId id="260" r:id="rId5"/>
    <p:sldId id="261" r:id="rId6"/>
    <p:sldId id="262" r:id="rId7"/>
    <p:sldId id="263" r:id="rId8"/>
    <p:sldId id="266" r:id="rId9"/>
    <p:sldId id="267" r:id="rId10"/>
    <p:sldId id="259" r:id="rId11"/>
    <p:sldId id="268" r:id="rId12"/>
    <p:sldId id="275" r:id="rId13"/>
    <p:sldId id="274" r:id="rId14"/>
    <p:sldId id="428" r:id="rId15"/>
    <p:sldId id="429" r:id="rId16"/>
    <p:sldId id="279" r:id="rId17"/>
    <p:sldId id="269" r:id="rId18"/>
    <p:sldId id="270" r:id="rId19"/>
    <p:sldId id="271" r:id="rId20"/>
    <p:sldId id="272" r:id="rId21"/>
    <p:sldId id="273" r:id="rId22"/>
    <p:sldId id="281" r:id="rId23"/>
    <p:sldId id="284" r:id="rId24"/>
    <p:sldId id="285" r:id="rId25"/>
    <p:sldId id="431" r:id="rId26"/>
    <p:sldId id="282" r:id="rId27"/>
    <p:sldId id="286" r:id="rId28"/>
    <p:sldId id="430" r:id="rId29"/>
    <p:sldId id="410" r:id="rId30"/>
    <p:sldId id="405" r:id="rId31"/>
    <p:sldId id="394" r:id="rId32"/>
    <p:sldId id="417" r:id="rId33"/>
    <p:sldId id="276" r:id="rId34"/>
    <p:sldId id="277" r:id="rId35"/>
    <p:sldId id="328" r:id="rId36"/>
    <p:sldId id="303" r:id="rId37"/>
    <p:sldId id="418" r:id="rId38"/>
    <p:sldId id="419" r:id="rId39"/>
    <p:sldId id="420" r:id="rId40"/>
    <p:sldId id="42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thura widanage" initials="" lastIdx="1" clrIdx="0"/>
  <p:cmAuthor id="2" name="Pamod Amarakoon" initials="PA" lastIdx="1" clrIdx="1">
    <p:extLst>
      <p:ext uri="{19B8F6BF-5375-455C-9EA6-DF929625EA0E}">
        <p15:presenceInfo xmlns:p15="http://schemas.microsoft.com/office/powerpoint/2012/main" userId="9e5a451bbbcc041b" providerId="Windows Live"/>
      </p:ext>
    </p:extLst>
  </p:cmAuthor>
  <p:cmAuthor id="3" name="Roshan Hewapathirana" initials="RH" lastIdx="1" clrIdx="2">
    <p:extLst>
      <p:ext uri="{19B8F6BF-5375-455C-9EA6-DF929625EA0E}">
        <p15:presenceInfo xmlns:p15="http://schemas.microsoft.com/office/powerpoint/2012/main" userId="a70c677b8a4de0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714" autoAdjust="0"/>
  </p:normalViewPr>
  <p:slideViewPr>
    <p:cSldViewPr snapToGrid="0">
      <p:cViewPr varScale="1">
        <p:scale>
          <a:sx n="134" d="100"/>
          <a:sy n="134" d="100"/>
        </p:scale>
        <p:origin x="15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27075-86BB-42FB-AA7C-914006EE3FE0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B933B-F73B-425B-99C5-9F5674062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7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933B-F73B-425B-99C5-9F5674062AB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43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933B-F73B-425B-99C5-9F5674062ABE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739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4B933B-F73B-425B-99C5-9F5674062AB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123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25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0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6675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088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A53010"/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52137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821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4379" y="1768475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568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620" y="1768475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40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10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4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20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90683" y="1722437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0199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04379" y="1709710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270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965" y="1786358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35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6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FFCD5-F66A-4C18-87EF-E6912CBD4D6A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22/07/2021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98967" y="1184779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98280E3-3F70-4E56-82BA-E3B6D51F33C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EB541AE-1985-48E0-883B-311CC2B120C2}"/>
              </a:ext>
            </a:extLst>
          </p:cNvPr>
          <p:cNvPicPr/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6" y="12946"/>
            <a:ext cx="1769152" cy="1157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92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file:///C:\Users\Priyanga\Videos\Sri%20Lanka%20Travel\Best%20Places%20to%20Visit%20in%20Sri%20Lanka.mp4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373" y="2256405"/>
            <a:ext cx="9618743" cy="212876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7030A0"/>
                </a:solidFill>
              </a:rPr>
              <a:t>Data Quality Practices in </a:t>
            </a:r>
            <a:br>
              <a:rPr lang="en-US" sz="4800" b="1" dirty="0">
                <a:solidFill>
                  <a:srgbClr val="7030A0"/>
                </a:solidFill>
              </a:rPr>
            </a:br>
            <a:r>
              <a:rPr lang="en-US" sz="4800" b="1" dirty="0">
                <a:solidFill>
                  <a:srgbClr val="7030A0"/>
                </a:solidFill>
              </a:rPr>
              <a:t>Sri Lanka</a:t>
            </a:r>
            <a:br>
              <a:rPr lang="en-US" sz="4800" b="1" dirty="0"/>
            </a:br>
            <a:endParaRPr lang="en-GB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ECBE0-A3FE-451D-B344-031BFFADBFAC}"/>
              </a:ext>
            </a:extLst>
          </p:cNvPr>
          <p:cNvSpPr txBox="1"/>
          <p:nvPr/>
        </p:nvSpPr>
        <p:spPr>
          <a:xfrm>
            <a:off x="7923104" y="5160869"/>
            <a:ext cx="450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Pamod Amarakoon</a:t>
            </a:r>
          </a:p>
          <a:p>
            <a:r>
              <a:rPr lang="en-GB" sz="2000" b="1" dirty="0"/>
              <a:t>HISP Sri Lanka</a:t>
            </a:r>
          </a:p>
        </p:txBody>
      </p:sp>
    </p:spTree>
    <p:extLst>
      <p:ext uri="{BB962C8B-B14F-4D97-AF65-F5344CB8AC3E}">
        <p14:creationId xmlns:p14="http://schemas.microsoft.com/office/powerpoint/2010/main" val="9179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Workflow Designing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5DD4E-7C21-4ADE-A2D5-546879A1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094614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Preserving paper-based format at the level of data capturing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Minimum disturbances for service providers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Concerns on infrastructure facilities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Approval workflow to match the real-world scenario</a:t>
            </a:r>
          </a:p>
        </p:txBody>
      </p:sp>
    </p:spTree>
    <p:extLst>
      <p:ext uri="{BB962C8B-B14F-4D97-AF65-F5344CB8AC3E}">
        <p14:creationId xmlns:p14="http://schemas.microsoft.com/office/powerpoint/2010/main" val="1583923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User Trainings</a:t>
            </a:r>
            <a:endParaRPr lang="en-GB" sz="4000" b="1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D679E55-A959-4A93-BDAD-4456A94CFB4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026" y="1664796"/>
            <a:ext cx="8955314" cy="50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6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9D90-6C79-4303-B8BE-61977677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User Manual</a:t>
            </a:r>
            <a:endParaRPr lang="en-GB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7EA36-9F4E-4983-960F-CA575E49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1153" y="293746"/>
            <a:ext cx="4689882" cy="6270508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213671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F3EF-4341-4FD3-B8A9-008E882D8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638" y="40545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SOPs</a:t>
            </a:r>
            <a:endParaRPr lang="en-GB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1DCEBF-3C77-4D74-9E3C-8F8DA4F20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692" y="955176"/>
            <a:ext cx="7376342" cy="572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2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F3EF-4341-4FD3-B8A9-008E882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SOPs</a:t>
            </a:r>
            <a:endParaRPr lang="en-GB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1E7C2-6EEA-4759-946A-1B9FB70E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497" y="154172"/>
            <a:ext cx="4979578" cy="65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F3EF-4341-4FD3-B8A9-008E882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SOPs</a:t>
            </a:r>
            <a:endParaRPr lang="en-GB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9237B-6CE0-4F45-96C2-634F080E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487" y="273991"/>
            <a:ext cx="4896588" cy="644916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84316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2F3EF-4341-4FD3-B8A9-008E882D8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SOPs</a:t>
            </a:r>
            <a:endParaRPr lang="en-GB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82E73-E2DF-4AC7-BCDC-4853A6DB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012" y="169084"/>
            <a:ext cx="4994063" cy="6519831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4833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C96FA-FBB4-4B4D-96A2-3C10EE4CB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User Support – 3 tier model</a:t>
            </a:r>
            <a:endParaRPr lang="en-GB" sz="4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DADE43-B6DF-4205-9519-E6050CC511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" t="3081" r="14578"/>
          <a:stretch/>
        </p:blipFill>
        <p:spPr>
          <a:xfrm>
            <a:off x="1904147" y="3425011"/>
            <a:ext cx="2070847" cy="1581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B79BCD-7BA7-4675-9F49-D943E126B6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18" y="3535465"/>
            <a:ext cx="1364876" cy="13548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9A7D10-8B5B-4341-9148-E87C1D025B81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974994" y="4212885"/>
            <a:ext cx="1149724" cy="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29EDEED-B3CD-4A38-A446-AF6961F96A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9495">
                        <a14:foregroundMark x1="33838" y1="12205" x2="33838" y2="12205"/>
                        <a14:foregroundMark x1="69697" y1="74409" x2="69697" y2="744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62" y="2171700"/>
            <a:ext cx="431987" cy="5541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52676C-AAD9-4EA4-B327-39ADFB073B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backgroundMark x1="72000" y1="55111" x2="72000" y2="55111"/>
                        <a14:backgroundMark x1="85778" y1="65333" x2="85778" y2="65333"/>
                        <a14:backgroundMark x1="74667" y1="64444" x2="74667" y2="6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06" y="2753542"/>
            <a:ext cx="756817" cy="756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F12FD-5395-4D03-B848-14AE335CF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977" y="3409093"/>
            <a:ext cx="756817" cy="7568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E7E859-D99E-4C42-9624-EAA270BD26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9412" y1="34314" x2="29412" y2="34314"/>
                        <a14:foregroundMark x1="51471" y1="34314" x2="51471" y2="34314"/>
                        <a14:foregroundMark x1="62255" y1="42647" x2="62255" y2="42647"/>
                        <a14:foregroundMark x1="62255" y1="57353" x2="62255" y2="57353"/>
                        <a14:foregroundMark x1="43137" y1="57843" x2="43137" y2="57843"/>
                        <a14:foregroundMark x1="36275" y1="68137" x2="36275" y2="68137"/>
                        <a14:foregroundMark x1="29412" y1="54412" x2="29412" y2="54412"/>
                        <a14:foregroundMark x1="26961" y1="40686" x2="26961" y2="40686"/>
                        <a14:foregroundMark x1="38725" y1="39216" x2="38725" y2="39216"/>
                        <a14:foregroundMark x1="48529" y1="49510" x2="48529" y2="49510"/>
                        <a14:foregroundMark x1="38725" y1="48039" x2="38725" y2="48039"/>
                        <a14:foregroundMark x1="60294" y1="51471" x2="60294" y2="51471"/>
                        <a14:foregroundMark x1="73039" y1="36275" x2="73039" y2="36275"/>
                        <a14:foregroundMark x1="70098" y1="50000" x2="70098" y2="50000"/>
                        <a14:foregroundMark x1="69608" y1="62255" x2="69608" y2="62255"/>
                        <a14:foregroundMark x1="50000" y1="62255" x2="50000" y2="62255"/>
                        <a14:foregroundMark x1="26471" y1="61765" x2="26471" y2="61765"/>
                        <a14:foregroundMark x1="60294" y1="34804" x2="60294" y2="34804"/>
                        <a14:foregroundMark x1="74020" y1="45098" x2="74020" y2="45098"/>
                        <a14:foregroundMark x1="74510" y1="65196" x2="74510" y2="65196"/>
                        <a14:backgroundMark x1="14216" y1="3431" x2="14216" y2="3431"/>
                        <a14:backgroundMark x1="88235" y1="8333" x2="88235" y2="8333"/>
                        <a14:backgroundMark x1="89216" y1="86765" x2="89216" y2="86765"/>
                        <a14:backgroundMark x1="10784" y1="89706" x2="10784" y2="8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424" y="4310695"/>
            <a:ext cx="779508" cy="779508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1881F58A-739D-44CF-88D5-61403D06ACB2}"/>
              </a:ext>
            </a:extLst>
          </p:cNvPr>
          <p:cNvSpPr/>
          <p:nvPr/>
        </p:nvSpPr>
        <p:spPr>
          <a:xfrm>
            <a:off x="7074514" y="3737060"/>
            <a:ext cx="1114446" cy="9532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</a:t>
            </a:r>
          </a:p>
          <a:p>
            <a:pPr algn="ctr"/>
            <a:r>
              <a:rPr lang="en-US" sz="2400" b="1" dirty="0"/>
              <a:t>ICTO</a:t>
            </a:r>
          </a:p>
        </p:txBody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6453D76A-FE46-4911-BAD5-2DDD25281956}"/>
              </a:ext>
            </a:extLst>
          </p:cNvPr>
          <p:cNvSpPr/>
          <p:nvPr/>
        </p:nvSpPr>
        <p:spPr>
          <a:xfrm>
            <a:off x="8985033" y="4711922"/>
            <a:ext cx="1198299" cy="5541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MOHI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C96498-30EA-4C1D-9F92-315BCD6C40BD}"/>
              </a:ext>
            </a:extLst>
          </p:cNvPr>
          <p:cNvCxnSpPr>
            <a:stCxn id="5" idx="3"/>
            <a:endCxn id="11" idx="1"/>
          </p:cNvCxnSpPr>
          <p:nvPr/>
        </p:nvCxnSpPr>
        <p:spPr>
          <a:xfrm>
            <a:off x="6489594" y="4212885"/>
            <a:ext cx="584920" cy="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24">
            <a:extLst>
              <a:ext uri="{FF2B5EF4-FFF2-40B4-BE49-F238E27FC236}">
                <a16:creationId xmlns:a16="http://schemas.microsoft.com/office/drawing/2014/main" id="{D5398C91-CBE9-4361-ABFA-0F6BF4A5DA50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188960" y="4213668"/>
            <a:ext cx="796073" cy="77533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28">
            <a:extLst>
              <a:ext uri="{FF2B5EF4-FFF2-40B4-BE49-F238E27FC236}">
                <a16:creationId xmlns:a16="http://schemas.microsoft.com/office/drawing/2014/main" id="{39BF907D-9274-4944-BE5D-00DF95E26A2D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 flipV="1">
            <a:off x="8188960" y="3427447"/>
            <a:ext cx="796073" cy="7862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51770B-D4E9-45EB-9AAA-9F9FDB139AD4}"/>
              </a:ext>
            </a:extLst>
          </p:cNvPr>
          <p:cNvSpPr txBox="1"/>
          <p:nvPr/>
        </p:nvSpPr>
        <p:spPr>
          <a:xfrm>
            <a:off x="2656762" y="5240616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F943E-D99A-4464-956F-0FFC93C65DC1}"/>
              </a:ext>
            </a:extLst>
          </p:cNvPr>
          <p:cNvSpPr txBox="1"/>
          <p:nvPr/>
        </p:nvSpPr>
        <p:spPr>
          <a:xfrm>
            <a:off x="5422274" y="3022459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Tier 1</a:t>
            </a:r>
          </a:p>
        </p:txBody>
      </p:sp>
      <p:sp>
        <p:nvSpPr>
          <p:cNvPr id="18" name="Rounded Rectangle 27">
            <a:extLst>
              <a:ext uri="{FF2B5EF4-FFF2-40B4-BE49-F238E27FC236}">
                <a16:creationId xmlns:a16="http://schemas.microsoft.com/office/drawing/2014/main" id="{1D2B615C-5556-470F-B2AC-D7E779282A52}"/>
              </a:ext>
            </a:extLst>
          </p:cNvPr>
          <p:cNvSpPr/>
          <p:nvPr/>
        </p:nvSpPr>
        <p:spPr>
          <a:xfrm>
            <a:off x="8985033" y="3150364"/>
            <a:ext cx="1198299" cy="5541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CCP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47D323-4818-491A-8D4A-0B7BD07B5AA0}"/>
              </a:ext>
            </a:extLst>
          </p:cNvPr>
          <p:cNvSpPr txBox="1"/>
          <p:nvPr/>
        </p:nvSpPr>
        <p:spPr>
          <a:xfrm>
            <a:off x="7241773" y="3177600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Tier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71D96-DB8D-4B4C-9C3D-796C44D58799}"/>
              </a:ext>
            </a:extLst>
          </p:cNvPr>
          <p:cNvSpPr txBox="1"/>
          <p:nvPr/>
        </p:nvSpPr>
        <p:spPr>
          <a:xfrm>
            <a:off x="9199300" y="2629593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Tier 3</a:t>
            </a:r>
          </a:p>
        </p:txBody>
      </p:sp>
      <p:pic>
        <p:nvPicPr>
          <p:cNvPr id="21" name="Picture 2" descr="Image result for vider">
            <a:extLst>
              <a:ext uri="{FF2B5EF4-FFF2-40B4-BE49-F238E27FC236}">
                <a16:creationId xmlns:a16="http://schemas.microsoft.com/office/drawing/2014/main" id="{B6103FE2-0661-4976-9BEA-6B469757F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964" l="0" r="100000">
                        <a14:foregroundMark x1="30000" y1="47668" x2="30000" y2="476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164" y="5157273"/>
            <a:ext cx="822960" cy="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72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DC6B-BBAD-4766-8C76-F788564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Data Quality in DHIS2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1DE-1675-4CBD-8EB9-0A113B7D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307266"/>
            <a:ext cx="9601200" cy="35814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Validation Rules  - implemented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Compulsory Data Elements - implemented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Min-max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Predictors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WHO DQ tool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Score card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Legends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0960C2D-3667-4909-AC84-68556B8A8EF8}"/>
              </a:ext>
            </a:extLst>
          </p:cNvPr>
          <p:cNvSpPr/>
          <p:nvPr/>
        </p:nvSpPr>
        <p:spPr>
          <a:xfrm>
            <a:off x="4061636" y="3437191"/>
            <a:ext cx="242007" cy="22877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4AA2E5-7520-44E3-A0CC-E23A2F4BA40F}"/>
              </a:ext>
            </a:extLst>
          </p:cNvPr>
          <p:cNvSpPr txBox="1"/>
          <p:nvPr/>
        </p:nvSpPr>
        <p:spPr>
          <a:xfrm>
            <a:off x="4571999" y="3918531"/>
            <a:ext cx="25939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 the process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34024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DC6B-BBAD-4766-8C76-F788564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Review and Feedback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1DE-1675-4CBD-8EB9-0A113B7D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4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Monitoring Dashboards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706AF-5888-4A6C-849B-AC1F71C1C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49" t="-575" r="22994" b="575"/>
          <a:stretch/>
        </p:blipFill>
        <p:spPr>
          <a:xfrm>
            <a:off x="2252330" y="2089644"/>
            <a:ext cx="7857272" cy="4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9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6ADB-C604-46BD-83C3-C912AB5D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577" y="534498"/>
            <a:ext cx="9499011" cy="1280890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/>
              <a:t>R</a:t>
            </a:r>
            <a:r>
              <a:rPr lang="en-US" sz="4000" b="1" dirty="0"/>
              <a:t>MNCAYH Digital Information System</a:t>
            </a:r>
            <a:endParaRPr lang="en-GB" sz="4000" b="1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3C52C3-9ECB-4A71-A846-19EF3071B363}"/>
              </a:ext>
            </a:extLst>
          </p:cNvPr>
          <p:cNvGrpSpPr/>
          <p:nvPr/>
        </p:nvGrpSpPr>
        <p:grpSpPr>
          <a:xfrm>
            <a:off x="2215039" y="1815388"/>
            <a:ext cx="3339414" cy="2119517"/>
            <a:chOff x="1800363" y="1740957"/>
            <a:chExt cx="3339414" cy="211951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393799-BED2-4FAA-9E9F-2A5EB767810D}"/>
                </a:ext>
              </a:extLst>
            </p:cNvPr>
            <p:cNvSpPr/>
            <p:nvPr/>
          </p:nvSpPr>
          <p:spPr>
            <a:xfrm>
              <a:off x="1800363" y="2375452"/>
              <a:ext cx="3339414" cy="14850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 err="1">
                  <a:ln w="0"/>
                  <a:solidFill>
                    <a:srgbClr val="00B0F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abriola" panose="04040605051002020D02" pitchFamily="82" charset="0"/>
                </a:rPr>
                <a:t>e</a:t>
              </a:r>
              <a:r>
                <a:rPr lang="en-US" sz="8000" dirty="0" err="1">
                  <a:ln w="0"/>
                  <a:solidFill>
                    <a:srgbClr val="0070C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Gabriola" panose="04040605051002020D02" pitchFamily="82" charset="0"/>
                </a:rPr>
                <a:t>RHMIS</a:t>
              </a:r>
              <a:br>
                <a:rPr lang="en-US" sz="1100" dirty="0"/>
              </a:br>
              <a:endParaRPr lang="en-US" sz="1100" dirty="0"/>
            </a:p>
          </p:txBody>
        </p:sp>
        <p:pic>
          <p:nvPicPr>
            <p:cNvPr id="11" name="Picture 10" descr="C:\Users\User\Desktop\FHB logo.png">
              <a:extLst>
                <a:ext uri="{FF2B5EF4-FFF2-40B4-BE49-F238E27FC236}">
                  <a16:creationId xmlns:a16="http://schemas.microsoft.com/office/drawing/2014/main" id="{BA0C7D70-47AB-473A-943E-4D2B8116A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97190" y="1792243"/>
              <a:ext cx="1185358" cy="959036"/>
            </a:xfrm>
            <a:prstGeom prst="rect">
              <a:avLst/>
            </a:prstGeom>
            <a:noFill/>
          </p:spPr>
        </p:pic>
        <p:pic>
          <p:nvPicPr>
            <p:cNvPr id="12" name="Picture 11">
              <a:hlinkClick r:id="rId3" action="ppaction://hlinkfile"/>
              <a:extLst>
                <a:ext uri="{FF2B5EF4-FFF2-40B4-BE49-F238E27FC236}">
                  <a16:creationId xmlns:a16="http://schemas.microsoft.com/office/drawing/2014/main" id="{6E97BCA1-C618-4E65-8D28-5CDB3F78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6882" y="1740957"/>
              <a:ext cx="823676" cy="1010322"/>
            </a:xfrm>
            <a:prstGeom prst="rect">
              <a:avLst/>
            </a:prstGeom>
          </p:spPr>
        </p:pic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1C21E2D7-2888-4B3A-893C-FEB1BE80D9CD}"/>
                </a:ext>
              </a:extLst>
            </p:cNvPr>
            <p:cNvSpPr txBox="1">
              <a:spLocks/>
            </p:cNvSpPr>
            <p:nvPr/>
          </p:nvSpPr>
          <p:spPr>
            <a:xfrm>
              <a:off x="1969328" y="3501084"/>
              <a:ext cx="3001484" cy="2161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None/>
                <a:defRPr sz="2400" kern="1200" cap="all" spc="20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None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000" cap="none" spc="0" dirty="0">
                  <a:solidFill>
                    <a:srgbClr val="333399"/>
                  </a:solidFill>
                  <a:latin typeface="Segoe Print" panose="02000600000000000000" pitchFamily="2" charset="0"/>
                </a:rPr>
                <a:t>“Better Information for Better Health”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2DB98E25-2B38-4902-B151-307FF0EB9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96" y="4265095"/>
            <a:ext cx="3681678" cy="22723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FFEF447-DDC0-4DAC-8D96-3625B5CB8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457" y="4265095"/>
            <a:ext cx="3915354" cy="2209399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9EC2B69-B563-4A3D-946C-50BD7B0EDAA9}"/>
              </a:ext>
            </a:extLst>
          </p:cNvPr>
          <p:cNvGrpSpPr/>
          <p:nvPr/>
        </p:nvGrpSpPr>
        <p:grpSpPr>
          <a:xfrm>
            <a:off x="8261397" y="4306844"/>
            <a:ext cx="3234191" cy="2308362"/>
            <a:chOff x="6026251" y="1881430"/>
            <a:chExt cx="3234191" cy="2308362"/>
          </a:xfrm>
        </p:grpSpPr>
        <p:pic>
          <p:nvPicPr>
            <p:cNvPr id="1026" name="Picture 2" descr="https://erhmis.fhb.health.gov.lk/pshims/api/staticContent/logo_front">
              <a:extLst>
                <a:ext uri="{FF2B5EF4-FFF2-40B4-BE49-F238E27FC236}">
                  <a16:creationId xmlns:a16="http://schemas.microsoft.com/office/drawing/2014/main" id="{65173AB0-553C-4B47-9F46-21B36B7AC5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549" y="1881430"/>
              <a:ext cx="2438400" cy="1009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A60E940-ADD6-4CF2-A086-A2971446D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26251" y="2350346"/>
              <a:ext cx="3234191" cy="1839446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793A067-2571-41B5-A466-16DB2DD81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4219" y="1654396"/>
            <a:ext cx="3065341" cy="220939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C442EEE-42B3-43B5-9840-74045D55AFFA}"/>
              </a:ext>
            </a:extLst>
          </p:cNvPr>
          <p:cNvSpPr txBox="1"/>
          <p:nvPr/>
        </p:nvSpPr>
        <p:spPr>
          <a:xfrm>
            <a:off x="9464100" y="6243661"/>
            <a:ext cx="2592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And many more…..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35330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DC6B-BBAD-4766-8C76-F788564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and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1DE-1675-4CBD-8EB9-0A113B7D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4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Monitoring Dashboards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B37E5-AEC7-4F94-9CC8-9187E164F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382"/>
          <a:stretch/>
        </p:blipFill>
        <p:spPr>
          <a:xfrm>
            <a:off x="2243469" y="2081158"/>
            <a:ext cx="7857461" cy="45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5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DC6B-BBAD-4766-8C76-F788564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Review and Feedback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1DE-1675-4CBD-8EB9-0A113B7D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4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National Level Desk Reviews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762EC9-2B1C-476B-9290-8ECD3E39C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34" t="18760" r="610" b="13799"/>
          <a:stretch/>
        </p:blipFill>
        <p:spPr>
          <a:xfrm>
            <a:off x="2204130" y="2171700"/>
            <a:ext cx="7936139" cy="457854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42372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DC6B-BBAD-4766-8C76-F7885648E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Review and Feedback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431DE-1675-4CBD-8EB9-0A113B7D3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52354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Regular reviews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MCH Review at PHM level – Monthly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MCH Review at MOH level – Monthly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MCH Review at RDHS level – Yearly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MCH Review at country level – biannually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70C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54389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BC7C6-FDAC-4A75-B294-403FE45CF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412" y="425328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Reviews</a:t>
            </a:r>
            <a:endParaRPr lang="en-GB" sz="4000" b="1" dirty="0"/>
          </a:p>
        </p:txBody>
      </p:sp>
      <p:pic>
        <p:nvPicPr>
          <p:cNvPr id="6148" name="Picture 4" descr="Image may contain: one or more people and people sitting">
            <a:extLst>
              <a:ext uri="{FF2B5EF4-FFF2-40B4-BE49-F238E27FC236}">
                <a16:creationId xmlns:a16="http://schemas.microsoft.com/office/drawing/2014/main" id="{F4C99D78-AE0E-4165-97DC-B4ABC0CA0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601529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4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92FC-B5A2-4E67-94FE-032F1553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Reviews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20FA-5C17-457D-A6C9-539E323A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 descr="Image may contain: 17 people, people sitting and crowd">
            <a:extLst>
              <a:ext uri="{FF2B5EF4-FFF2-40B4-BE49-F238E27FC236}">
                <a16:creationId xmlns:a16="http://schemas.microsoft.com/office/drawing/2014/main" id="{A0A87B81-F233-49DB-AF3F-EBAE9C831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4881" y="1651038"/>
            <a:ext cx="8862237" cy="498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77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2780DFF-3AF5-4F60-B2A3-AA766AD8B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1C79324C-CB0A-40CA-AE77-7CFA131A7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FE6F32A9-AD07-4A53-BA89-05D8AC1EB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BF108F4A-C3A5-42B2-9D7B-10D92D15C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8254BB4A-F14E-4DE6-94AE-370119897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37BE596F-4E67-44BA-99D0-37A64771FB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9A48CE8A-2735-4764-AF04-D7679A305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058C06C-28D8-4334-83E0-AEA77C4AF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530C5090-5A77-4DFC-8CDA-D6E2576AC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57EC1ECF-618E-4B07-B823-11316CE5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C8B4CFB-E7F6-4A2B-AA5B-CB910D23A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BEADD2C-CA66-41C5-8622-31212959D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3CE06860-DDC5-4FC7-97D7-795F9CA9B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DA041F5-FB91-4FE3-8309-30F32C6A4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7D7CDD7-7A0A-4EBD-A35A-5C77175F6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3535804A-BB84-44EB-9712-B96D7AEB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EA058FC-BE7B-40CC-A63E-8E646238F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0E8271EE-FB1E-459E-8E94-991CB5383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928D4994-0177-4E02-B988-4786CF3B7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3A3FF466-04BF-4F8D-88E1-98C1A2CC7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2513E60D-9026-4A28-8D6E-03593D3A4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49D0D017-FE95-4B99-AD82-BE697DF1B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299ACBF5-2856-4022-AA4D-9E8F3998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6A150E2E-4FA2-4D3C-9FDD-E0ECFC801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00FF753A-252D-49AB-AE93-D92EBB4BF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F689818-FACD-466B-B41E-51BA779D2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7041BDD-619A-42E7-9D5B-D932A5FDF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Freeform 6">
            <a:extLst>
              <a:ext uri="{FF2B5EF4-FFF2-40B4-BE49-F238E27FC236}">
                <a16:creationId xmlns:a16="http://schemas.microsoft.com/office/drawing/2014/main" id="{439A26EA-7B06-4DFE-8108-86B3ED144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76A384-71E8-40F1-ABC7-D17AAAFA9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2" y="0"/>
            <a:ext cx="12195387" cy="68580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2AF3A-44D0-488B-9A29-22D3CA7B6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438" y="3585395"/>
            <a:ext cx="5819579" cy="12912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FEFFFF"/>
                </a:solidFill>
              </a:rPr>
              <a:t>During the COVID-19 Pandemic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6ECD3B2-0AFE-4F2D-A52E-F987303A7D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667" y="-2"/>
            <a:ext cx="7530420" cy="3415686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8072E28-92A4-4537-B287-803360A09F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5" r="16383" b="-1"/>
          <a:stretch/>
        </p:blipFill>
        <p:spPr>
          <a:xfrm>
            <a:off x="7530421" y="-306"/>
            <a:ext cx="4658531" cy="3415990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CE683F7-3C14-437D-B517-5C204FAB1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5061568"/>
            <a:ext cx="1230970" cy="778589"/>
          </a:xfrm>
          <a:custGeom>
            <a:avLst/>
            <a:gdLst>
              <a:gd name="connsiteX0" fmla="*/ 0 w 1230970"/>
              <a:gd name="connsiteY0" fmla="*/ 0 h 778589"/>
              <a:gd name="connsiteX1" fmla="*/ 56510 w 1230970"/>
              <a:gd name="connsiteY1" fmla="*/ 0 h 778589"/>
              <a:gd name="connsiteX2" fmla="*/ 834671 w 1230970"/>
              <a:gd name="connsiteY2" fmla="*/ 0 h 778589"/>
              <a:gd name="connsiteX3" fmla="*/ 862811 w 1230970"/>
              <a:gd name="connsiteY3" fmla="*/ 9381 h 778589"/>
              <a:gd name="connsiteX4" fmla="*/ 867501 w 1230970"/>
              <a:gd name="connsiteY4" fmla="*/ 14071 h 778589"/>
              <a:gd name="connsiteX5" fmla="*/ 1223935 w 1230970"/>
              <a:gd name="connsiteY5" fmla="*/ 365843 h 778589"/>
              <a:gd name="connsiteX6" fmla="*/ 1223935 w 1230970"/>
              <a:gd name="connsiteY6" fmla="*/ 408056 h 778589"/>
              <a:gd name="connsiteX7" fmla="*/ 867501 w 1230970"/>
              <a:gd name="connsiteY7" fmla="*/ 764518 h 778589"/>
              <a:gd name="connsiteX8" fmla="*/ 862811 w 1230970"/>
              <a:gd name="connsiteY8" fmla="*/ 769209 h 778589"/>
              <a:gd name="connsiteX9" fmla="*/ 834671 w 1230970"/>
              <a:gd name="connsiteY9" fmla="*/ 778589 h 778589"/>
              <a:gd name="connsiteX10" fmla="*/ 0 w 1230970"/>
              <a:gd name="connsiteY10" fmla="*/ 778589 h 77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30970" h="778589">
                <a:moveTo>
                  <a:pt x="0" y="0"/>
                </a:moveTo>
                <a:lnTo>
                  <a:pt x="56510" y="0"/>
                </a:lnTo>
                <a:cubicBezTo>
                  <a:pt x="245793" y="0"/>
                  <a:pt x="498169" y="0"/>
                  <a:pt x="834671" y="0"/>
                </a:cubicBezTo>
                <a:cubicBezTo>
                  <a:pt x="848741" y="0"/>
                  <a:pt x="858121" y="4691"/>
                  <a:pt x="862811" y="9381"/>
                </a:cubicBezTo>
                <a:cubicBezTo>
                  <a:pt x="862811" y="9381"/>
                  <a:pt x="867501" y="9381"/>
                  <a:pt x="867501" y="14071"/>
                </a:cubicBezTo>
                <a:cubicBezTo>
                  <a:pt x="867501" y="14071"/>
                  <a:pt x="867501" y="14071"/>
                  <a:pt x="1223935" y="365843"/>
                </a:cubicBezTo>
                <a:cubicBezTo>
                  <a:pt x="1233315" y="379914"/>
                  <a:pt x="1233315" y="398675"/>
                  <a:pt x="1223935" y="408056"/>
                </a:cubicBezTo>
                <a:cubicBezTo>
                  <a:pt x="1223935" y="408056"/>
                  <a:pt x="1223935" y="408056"/>
                  <a:pt x="867501" y="764518"/>
                </a:cubicBezTo>
                <a:cubicBezTo>
                  <a:pt x="867501" y="764518"/>
                  <a:pt x="862811" y="764518"/>
                  <a:pt x="862811" y="769209"/>
                </a:cubicBezTo>
                <a:cubicBezTo>
                  <a:pt x="858121" y="773899"/>
                  <a:pt x="848741" y="778589"/>
                  <a:pt x="834671" y="778589"/>
                </a:cubicBezTo>
                <a:lnTo>
                  <a:pt x="0" y="7785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9" name="Picture 8" descr="A picture containing street, person, suitcase, person&#10;&#10;Description automatically generated">
            <a:extLst>
              <a:ext uri="{FF2B5EF4-FFF2-40B4-BE49-F238E27FC236}">
                <a16:creationId xmlns:a16="http://schemas.microsoft.com/office/drawing/2014/main" id="{B466AC0C-0F86-42C9-BE17-601174BF2D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r="29893" b="-3"/>
          <a:stretch/>
        </p:blipFill>
        <p:spPr>
          <a:xfrm>
            <a:off x="7530421" y="3429305"/>
            <a:ext cx="4658867" cy="342869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55CDA8F-EAE8-40F8-95DC-43202F0A9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3429000"/>
            <a:ext cx="4661579" cy="0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76213D-B053-46D9-9642-ED8E2F046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421" y="0"/>
            <a:ext cx="0" cy="6857694"/>
          </a:xfrm>
          <a:prstGeom prst="line">
            <a:avLst/>
          </a:prstGeom>
          <a:ln w="50800" cap="flat">
            <a:solidFill>
              <a:schemeClr val="tx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343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CF22-3DE2-4FA0-A3E7-264226AD5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Feedbacks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A1C0-6E37-466A-A92C-9A6AA790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</a:rPr>
              <a:t>Annual Report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E37DB-2418-498F-AB80-23CF16176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438" y="177208"/>
            <a:ext cx="4496505" cy="639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3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8CF22-3DE2-4FA0-A3E7-264226AD5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3" y="475023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/>
              <a:t>Feedbacks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A1C0-6E37-466A-A92C-9A6AA7906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0070C0"/>
                </a:solidFill>
              </a:rPr>
              <a:t>Quarterly Return</a:t>
            </a:r>
            <a:endParaRPr lang="en-GB" sz="2800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439BA-CD2D-49D3-A5ED-D7B42BDAB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14" y="1417746"/>
            <a:ext cx="7286258" cy="52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7373" y="2256405"/>
            <a:ext cx="9618743" cy="2128760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solidFill>
                  <a:srgbClr val="7030A0"/>
                </a:solidFill>
              </a:rPr>
              <a:t>District  Nutrition  Monitoring  System  </a:t>
            </a:r>
            <a:br>
              <a:rPr lang="en-US" sz="4400" b="1" dirty="0"/>
            </a:br>
            <a:r>
              <a:rPr lang="en-US" sz="4400" b="1" dirty="0"/>
              <a:t>Personalized  Monitoring  of  Children  in  the  Community</a:t>
            </a:r>
            <a:endParaRPr lang="en-GB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AECBE0-A3FE-451D-B344-031BFFADBFAC}"/>
              </a:ext>
            </a:extLst>
          </p:cNvPr>
          <p:cNvSpPr txBox="1"/>
          <p:nvPr/>
        </p:nvSpPr>
        <p:spPr>
          <a:xfrm>
            <a:off x="6181561" y="5190687"/>
            <a:ext cx="450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Pamod Amarakoon</a:t>
            </a:r>
          </a:p>
          <a:p>
            <a:r>
              <a:rPr lang="en-GB" sz="2000" b="1" dirty="0"/>
              <a:t>HISP Sri Lanka</a:t>
            </a:r>
          </a:p>
        </p:txBody>
      </p:sp>
    </p:spTree>
    <p:extLst>
      <p:ext uri="{BB962C8B-B14F-4D97-AF65-F5344CB8AC3E}">
        <p14:creationId xmlns:p14="http://schemas.microsoft.com/office/powerpoint/2010/main" val="206360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29756-20CB-4C71-AC49-0967D1009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b="1" dirty="0"/>
              <a:t>Functionality</a:t>
            </a:r>
            <a:endParaRPr lang="en-US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E194E-AE06-44EF-8CA9-F6A440F96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99064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/>
              <a:t>Register children with malnutrition at field level</a:t>
            </a:r>
          </a:p>
          <a:p>
            <a:r>
              <a:rPr lang="en-GB" sz="2800" dirty="0"/>
              <a:t>Routinely monitor and track,</a:t>
            </a:r>
          </a:p>
          <a:p>
            <a:pPr lvl="1"/>
            <a:r>
              <a:rPr lang="en-GB" sz="2800" dirty="0"/>
              <a:t>Nutritional parameters (height, weight)</a:t>
            </a:r>
          </a:p>
          <a:p>
            <a:pPr lvl="1"/>
            <a:r>
              <a:rPr lang="en-GB" sz="2800" dirty="0"/>
              <a:t>Household risk factors</a:t>
            </a:r>
          </a:p>
          <a:p>
            <a:r>
              <a:rPr lang="en-GB" sz="2800" dirty="0"/>
              <a:t>Obtain household geo locations</a:t>
            </a:r>
          </a:p>
          <a:p>
            <a:r>
              <a:rPr lang="en-GB" sz="2800" dirty="0"/>
              <a:t>Analytics and chart visualizations for mobile user</a:t>
            </a:r>
          </a:p>
          <a:p>
            <a:r>
              <a:rPr lang="en-GB" sz="2800" dirty="0"/>
              <a:t>Synchronize with central server and share with multi-sector stakeholders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955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Form Designing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5DD4E-7C21-4ADE-A2D5-546879A1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8921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Identical transformation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lvl="1"/>
            <a:r>
              <a:rPr lang="en-US" sz="3200" dirty="0"/>
              <a:t>For well-established dataflows </a:t>
            </a:r>
            <a:r>
              <a:rPr lang="en-US" sz="3200" dirty="0" err="1"/>
              <a:t>eg.</a:t>
            </a:r>
            <a:r>
              <a:rPr lang="en-US" sz="3200" dirty="0"/>
              <a:t> MCH</a:t>
            </a:r>
          </a:p>
          <a:p>
            <a:pPr lvl="1"/>
            <a:r>
              <a:rPr lang="en-US" sz="3200" dirty="0"/>
              <a:t>Creating a customized data entry form similar to the existing paper-based format.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8812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682D3-987D-4967-9736-A9BF8BBE2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" y="5181600"/>
            <a:ext cx="1117503" cy="13649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014CB63-9DCC-4B11-A524-AF74839B5B12}"/>
              </a:ext>
            </a:extLst>
          </p:cNvPr>
          <p:cNvSpPr/>
          <p:nvPr/>
        </p:nvSpPr>
        <p:spPr>
          <a:xfrm rot="19489453">
            <a:off x="1340961" y="4667925"/>
            <a:ext cx="2920873" cy="2386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6216BE-31EF-48CC-8B53-B4D8E27213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99" y="2498467"/>
            <a:ext cx="1135000" cy="1877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8D8E75-CD47-4DB2-A8E2-D2DEC07898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699" y="1892565"/>
            <a:ext cx="1135000" cy="605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003AF-9383-4235-B249-A7F16F72DD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974" y="2595245"/>
            <a:ext cx="2445378" cy="1534160"/>
          </a:xfrm>
          <a:prstGeom prst="rect">
            <a:avLst/>
          </a:prstGeom>
        </p:spPr>
      </p:pic>
      <p:pic>
        <p:nvPicPr>
          <p:cNvPr id="13" name="Picture 12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BD863D3B-EDA4-471D-8CF0-0CEA20BA5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1749946"/>
            <a:ext cx="1780032" cy="262627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618808-63BC-4DB8-9835-0A3B21C8D7EA}"/>
              </a:ext>
            </a:extLst>
          </p:cNvPr>
          <p:cNvSpPr/>
          <p:nvPr/>
        </p:nvSpPr>
        <p:spPr>
          <a:xfrm>
            <a:off x="7198670" y="2825289"/>
            <a:ext cx="2611914" cy="23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6714F554-C9CB-47A5-86D9-DDB469238FE9}"/>
              </a:ext>
            </a:extLst>
          </p:cNvPr>
          <p:cNvSpPr/>
          <p:nvPr/>
        </p:nvSpPr>
        <p:spPr>
          <a:xfrm rot="10800000">
            <a:off x="7198670" y="3090996"/>
            <a:ext cx="2611914" cy="23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large building&#10;&#10;Description generated with very high confidence">
            <a:extLst>
              <a:ext uri="{FF2B5EF4-FFF2-40B4-BE49-F238E27FC236}">
                <a16:creationId xmlns:a16="http://schemas.microsoft.com/office/drawing/2014/main" id="{BCA9AF35-FE00-4AC7-942F-56E30E4B3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17" y="119633"/>
            <a:ext cx="1960695" cy="14969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D1B2D4-EAE0-4DA7-ABED-3CB820E35A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99" y="4892844"/>
            <a:ext cx="2253751" cy="1845523"/>
          </a:xfrm>
          <a:prstGeom prst="rect">
            <a:avLst/>
          </a:prstGeom>
        </p:spPr>
      </p:pic>
      <p:pic>
        <p:nvPicPr>
          <p:cNvPr id="21" name="Picture 20" descr="A person in a suit and tie&#10;&#10;Description generated with very high confidence">
            <a:extLst>
              <a:ext uri="{FF2B5EF4-FFF2-40B4-BE49-F238E27FC236}">
                <a16:creationId xmlns:a16="http://schemas.microsoft.com/office/drawing/2014/main" id="{EBA47C70-077F-4714-8CEE-5AB766AF5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" y="912718"/>
            <a:ext cx="1505052" cy="1734081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6F6DCD2D-6285-48A9-BB53-80C5DD84C8FF}"/>
              </a:ext>
            </a:extLst>
          </p:cNvPr>
          <p:cNvSpPr/>
          <p:nvPr/>
        </p:nvSpPr>
        <p:spPr>
          <a:xfrm rot="18739364">
            <a:off x="7893293" y="3888172"/>
            <a:ext cx="184165" cy="13340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1D2F1B9-6AA7-4ADC-961B-4DA2067BA822}"/>
              </a:ext>
            </a:extLst>
          </p:cNvPr>
          <p:cNvSpPr/>
          <p:nvPr/>
        </p:nvSpPr>
        <p:spPr>
          <a:xfrm rot="12359956">
            <a:off x="6723278" y="1594960"/>
            <a:ext cx="171857" cy="9119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B1BCCF90-1725-4436-BBF5-CA8898DA9B11}"/>
              </a:ext>
            </a:extLst>
          </p:cNvPr>
          <p:cNvSpPr/>
          <p:nvPr/>
        </p:nvSpPr>
        <p:spPr>
          <a:xfrm rot="7175059">
            <a:off x="2510524" y="422094"/>
            <a:ext cx="169085" cy="27342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1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66" y="1376948"/>
            <a:ext cx="3288631" cy="5481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403" y="3289490"/>
            <a:ext cx="5688036" cy="3568510"/>
          </a:xfrm>
          <a:prstGeom prst="rect">
            <a:avLst/>
          </a:prstGeom>
        </p:spPr>
      </p:pic>
      <p:sp>
        <p:nvSpPr>
          <p:cNvPr id="7" name="Left-Right Arrow 6"/>
          <p:cNvSpPr/>
          <p:nvPr/>
        </p:nvSpPr>
        <p:spPr>
          <a:xfrm rot="18853795">
            <a:off x="2996466" y="3698027"/>
            <a:ext cx="2358189" cy="4090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8725534">
            <a:off x="2834400" y="2966324"/>
            <a:ext cx="2461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002060"/>
                </a:solidFill>
              </a:rPr>
              <a:t>Web API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825" y="383387"/>
            <a:ext cx="1756578" cy="2906103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 rot="13236281">
            <a:off x="6035585" y="2162266"/>
            <a:ext cx="2358189" cy="40907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Shape 551"/>
          <p:cNvSpPr txBox="1">
            <a:spLocks/>
          </p:cNvSpPr>
          <p:nvPr/>
        </p:nvSpPr>
        <p:spPr>
          <a:xfrm>
            <a:off x="1730569" y="273352"/>
            <a:ext cx="8911600" cy="1280800"/>
          </a:xfrm>
          <a:prstGeom prst="rect">
            <a:avLst/>
          </a:prstGeom>
        </p:spPr>
        <p:txBody>
          <a:bodyPr vert="horz" lIns="91433" tIns="91433" rIns="91433" bIns="91433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en"/>
              <a:t>Technology</a:t>
            </a:r>
            <a:endParaRPr lang="e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3E3AE-09EF-4BBA-AC97-5D684B2D6B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380" y="550409"/>
            <a:ext cx="1275551" cy="6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8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A073F9-F21A-46FE-B1F7-8B2EF7FC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79" y="967417"/>
            <a:ext cx="3778870" cy="39432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>
                <a:solidFill>
                  <a:srgbClr val="FEFFFF"/>
                </a:solidFill>
              </a:rPr>
              <a:t>DQ Measures During Data Capture</a:t>
            </a:r>
          </a:p>
        </p:txBody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 descr="A picture containing person, indoor, young, person&#10;&#10;Description automatically generated">
            <a:extLst>
              <a:ext uri="{FF2B5EF4-FFF2-40B4-BE49-F238E27FC236}">
                <a16:creationId xmlns:a16="http://schemas.microsoft.com/office/drawing/2014/main" id="{D4520F1D-2349-406D-80BE-E88DE5D844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994" y="1585387"/>
            <a:ext cx="5640502" cy="36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1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17" y="1737356"/>
            <a:ext cx="2776088" cy="4935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07" y="1737356"/>
            <a:ext cx="2776088" cy="4935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397" y="1737355"/>
            <a:ext cx="2776088" cy="49352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55324" y="734096"/>
            <a:ext cx="600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</a:rPr>
              <a:t>Simple Interfaces</a:t>
            </a:r>
          </a:p>
        </p:txBody>
      </p:sp>
    </p:spTree>
    <p:extLst>
      <p:ext uri="{BB962C8B-B14F-4D97-AF65-F5344CB8AC3E}">
        <p14:creationId xmlns:p14="http://schemas.microsoft.com/office/powerpoint/2010/main" val="300453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728" y="1628483"/>
            <a:ext cx="3300087" cy="5866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78552" y="3290525"/>
            <a:ext cx="3916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6">
                    <a:lumMod val="50000"/>
                  </a:schemeClr>
                </a:solidFill>
              </a:rPr>
              <a:t>Height/weight data entry. Supports colour coding as you type it based on WHO reference ranges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DA99B-52F8-433F-A1DF-8E7C027BBDCB}"/>
              </a:ext>
            </a:extLst>
          </p:cNvPr>
          <p:cNvSpPr txBox="1"/>
          <p:nvPr/>
        </p:nvSpPr>
        <p:spPr>
          <a:xfrm>
            <a:off x="2430966" y="600284"/>
            <a:ext cx="7549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</a:rPr>
              <a:t>Real-time Validation of Entered Data</a:t>
            </a:r>
          </a:p>
        </p:txBody>
      </p:sp>
    </p:spTree>
    <p:extLst>
      <p:ext uri="{BB962C8B-B14F-4D97-AF65-F5344CB8AC3E}">
        <p14:creationId xmlns:p14="http://schemas.microsoft.com/office/powerpoint/2010/main" val="255970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43" y="1685837"/>
            <a:ext cx="2898775" cy="51533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760" y="1685837"/>
            <a:ext cx="2898775" cy="51533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19812" y="2127796"/>
            <a:ext cx="441745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rgbClr val="002060"/>
                </a:solidFill>
              </a:rPr>
              <a:t>Display of longitudinal charting.</a:t>
            </a:r>
          </a:p>
          <a:p>
            <a:r>
              <a:rPr lang="en-GB" sz="2600" dirty="0">
                <a:solidFill>
                  <a:srgbClr val="002060"/>
                </a:solidFill>
              </a:rPr>
              <a:t>Multiple dimensions supported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85185" y="4262526"/>
            <a:ext cx="440457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>
                <a:solidFill>
                  <a:schemeClr val="accent6">
                    <a:lumMod val="50000"/>
                  </a:schemeClr>
                </a:solidFill>
              </a:rPr>
              <a:t>Longitudinal charting with snapshot view of nutritional status and trend with use of reference colours</a:t>
            </a:r>
          </a:p>
        </p:txBody>
      </p:sp>
    </p:spTree>
    <p:extLst>
      <p:ext uri="{BB962C8B-B14F-4D97-AF65-F5344CB8AC3E}">
        <p14:creationId xmlns:p14="http://schemas.microsoft.com/office/powerpoint/2010/main" val="51912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354" y="1716327"/>
            <a:ext cx="2901658" cy="51416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09" y="1719644"/>
            <a:ext cx="2957962" cy="51383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0978" y="2653048"/>
            <a:ext cx="355456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002060"/>
                </a:solidFill>
              </a:rPr>
              <a:t>Generation of reports based on nutritional problem</a:t>
            </a:r>
          </a:p>
          <a:p>
            <a:pPr algn="ctr"/>
            <a:r>
              <a:rPr lang="en-GB" sz="2600" dirty="0">
                <a:solidFill>
                  <a:srgbClr val="002060"/>
                </a:solidFill>
              </a:rPr>
              <a:t> &amp; </a:t>
            </a:r>
          </a:p>
          <a:p>
            <a:pPr algn="ctr"/>
            <a:r>
              <a:rPr lang="en-GB" sz="2600" dirty="0">
                <a:solidFill>
                  <a:srgbClr val="002060"/>
                </a:solidFill>
              </a:rPr>
              <a:t>height/weight measurements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A6034-E3E5-47FE-80C1-17CAD30627A8}"/>
              </a:ext>
            </a:extLst>
          </p:cNvPr>
          <p:cNvSpPr txBox="1"/>
          <p:nvPr/>
        </p:nvSpPr>
        <p:spPr>
          <a:xfrm>
            <a:off x="2430966" y="600284"/>
            <a:ext cx="754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</a:rPr>
              <a:t>User Level Analytics</a:t>
            </a:r>
          </a:p>
        </p:txBody>
      </p:sp>
    </p:spTree>
    <p:extLst>
      <p:ext uri="{BB962C8B-B14F-4D97-AF65-F5344CB8AC3E}">
        <p14:creationId xmlns:p14="http://schemas.microsoft.com/office/powerpoint/2010/main" val="216017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073F9-F21A-46FE-B1F7-8B2EF7FC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617" y="1735873"/>
            <a:ext cx="8915399" cy="3117040"/>
          </a:xfrm>
        </p:spPr>
        <p:txBody>
          <a:bodyPr/>
          <a:lstStyle/>
          <a:p>
            <a:pPr algn="ctr"/>
            <a:r>
              <a:rPr lang="en-GB" b="1" dirty="0"/>
              <a:t>DQ Measures at Facility Level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42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5B9B6-D68F-4ADD-B6B7-35090D43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58" y="1962838"/>
            <a:ext cx="9054059" cy="4895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F73AAA-D3CE-4327-8634-3E468B1AC31C}"/>
              </a:ext>
            </a:extLst>
          </p:cNvPr>
          <p:cNvSpPr txBox="1"/>
          <p:nvPr/>
        </p:nvSpPr>
        <p:spPr>
          <a:xfrm>
            <a:off x="2430966" y="600284"/>
            <a:ext cx="754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</a:rPr>
              <a:t>Supervision of Data by PHNS</a:t>
            </a:r>
          </a:p>
        </p:txBody>
      </p:sp>
    </p:spTree>
    <p:extLst>
      <p:ext uri="{BB962C8B-B14F-4D97-AF65-F5344CB8AC3E}">
        <p14:creationId xmlns:p14="http://schemas.microsoft.com/office/powerpoint/2010/main" val="216354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C05ABB-998F-4A46-B2D7-0FBF6766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72" y="1353065"/>
            <a:ext cx="10358203" cy="53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Designing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93460-4AC5-4CE3-93F1-2F0A394732C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2" t="2893" r="1646" b="50652"/>
          <a:stretch/>
        </p:blipFill>
        <p:spPr bwMode="auto">
          <a:xfrm>
            <a:off x="1784065" y="256097"/>
            <a:ext cx="7311625" cy="4313597"/>
          </a:xfrm>
          <a:prstGeom prst="rect">
            <a:avLst/>
          </a:prstGeom>
          <a:noFill/>
          <a:ln w="19050"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C2F8ED-B3FE-4A3C-AF2D-C776A470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907" y="2171700"/>
            <a:ext cx="8256537" cy="443020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99813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A073F9-F21A-46FE-B1F7-8B2EF7FC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617" y="1735873"/>
            <a:ext cx="8915399" cy="3117040"/>
          </a:xfrm>
        </p:spPr>
        <p:txBody>
          <a:bodyPr/>
          <a:lstStyle/>
          <a:p>
            <a:pPr algn="ctr"/>
            <a:r>
              <a:rPr lang="en-GB" b="1" dirty="0"/>
              <a:t>DQ Measures at MOH Level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E6032-E5BA-4A90-98D0-45CE17B07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58" y="1962838"/>
            <a:ext cx="9054059" cy="4895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9781A-8935-4B99-A447-221C794290BE}"/>
              </a:ext>
            </a:extLst>
          </p:cNvPr>
          <p:cNvSpPr txBox="1"/>
          <p:nvPr/>
        </p:nvSpPr>
        <p:spPr>
          <a:xfrm>
            <a:off x="2430966" y="600284"/>
            <a:ext cx="7549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rgbClr val="002060"/>
                </a:solidFill>
              </a:rPr>
              <a:t>Data Approval at MOH Level</a:t>
            </a:r>
          </a:p>
        </p:txBody>
      </p:sp>
    </p:spTree>
    <p:extLst>
      <p:ext uri="{BB962C8B-B14F-4D97-AF65-F5344CB8AC3E}">
        <p14:creationId xmlns:p14="http://schemas.microsoft.com/office/powerpoint/2010/main" val="16977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Form Designing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5DD4E-7C21-4ADE-A2D5-546879A1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8921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Optimization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lvl="1"/>
            <a:r>
              <a:rPr lang="en-US" sz="3200" dirty="0"/>
              <a:t>For not well-established dataflows. (</a:t>
            </a:r>
            <a:r>
              <a:rPr lang="en-US" sz="3200" dirty="0" err="1"/>
              <a:t>eg.</a:t>
            </a:r>
            <a:r>
              <a:rPr lang="en-US" sz="3200" dirty="0"/>
              <a:t> Mental health, School health)</a:t>
            </a:r>
          </a:p>
          <a:p>
            <a:pPr lvl="1"/>
            <a:r>
              <a:rPr lang="en-US" sz="3200" dirty="0"/>
              <a:t>Paper-based forms reviewed and optimized prior to put it in DHIS2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8445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88252C-BD0F-4EDD-8A6D-534F94849B4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" t="10867" r="3783" b="18160"/>
          <a:stretch/>
        </p:blipFill>
        <p:spPr bwMode="auto">
          <a:xfrm>
            <a:off x="1597659" y="111409"/>
            <a:ext cx="5305645" cy="633700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166373-55A4-4163-B2B3-0398FB9DEA2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30"/>
          <a:stretch/>
        </p:blipFill>
        <p:spPr bwMode="auto">
          <a:xfrm>
            <a:off x="3511404" y="489098"/>
            <a:ext cx="4653516" cy="56671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24BA16-E211-40A9-A80C-E67069297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662" y="701748"/>
            <a:ext cx="6160682" cy="5245729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210018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C159-3B6A-4CAE-AEFA-BA9AF8B9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8235B-4478-4FA2-B22E-5C8AADA8A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96632"/>
            <a:ext cx="9601200" cy="35814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5C7F-61DB-402E-9A49-2A79382E790F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7" r="6116" b="5148"/>
          <a:stretch/>
        </p:blipFill>
        <p:spPr bwMode="auto">
          <a:xfrm>
            <a:off x="1686336" y="81535"/>
            <a:ext cx="5029201" cy="637687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E50AED-34C8-4E75-BB3A-808548957684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7"/>
          <a:stretch/>
        </p:blipFill>
        <p:spPr bwMode="auto">
          <a:xfrm>
            <a:off x="4540103" y="1638299"/>
            <a:ext cx="6927740" cy="3581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389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175F-E960-46FB-B8EF-E3A9A7CF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Form Designing</a:t>
            </a:r>
            <a:endParaRPr lang="en-GB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5DD4E-7C21-4ADE-A2D5-546879A10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98921"/>
            <a:ext cx="9601200" cy="35814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70C0"/>
                </a:solidFill>
              </a:rPr>
              <a:t>Redesigned / Newly designed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0070C0"/>
              </a:solidFill>
            </a:endParaRPr>
          </a:p>
          <a:p>
            <a:pPr lvl="1"/>
            <a:r>
              <a:rPr lang="en-US" sz="3200" dirty="0"/>
              <a:t>For new data flows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2168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o mnh indicators à·à¶³à·à· à¶´à·à¶±à·à¶­à·à¶» à¶´à·âà¶»à¶­à·à¶µà¶½">
            <a:extLst>
              <a:ext uri="{FF2B5EF4-FFF2-40B4-BE49-F238E27FC236}">
                <a16:creationId xmlns:a16="http://schemas.microsoft.com/office/drawing/2014/main" id="{C66AE3B0-FE5A-4257-AC12-D80E5A0C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888" y="2357144"/>
            <a:ext cx="2318471" cy="214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8323F8-939D-430E-9DD9-9184FD2D48BE}"/>
              </a:ext>
            </a:extLst>
          </p:cNvPr>
          <p:cNvSpPr txBox="1"/>
          <p:nvPr/>
        </p:nvSpPr>
        <p:spPr>
          <a:xfrm>
            <a:off x="1371600" y="4594630"/>
            <a:ext cx="269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WHO MNH Indicators (19)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F7D33B-15F2-4199-A6F7-4E9F15F8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089" y="604952"/>
            <a:ext cx="4356372" cy="6125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AE08FB-520E-4A99-A857-2AA065E58E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7323"/>
            <a:ext cx="5748663" cy="6490677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751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393</Words>
  <Application>Microsoft Office PowerPoint</Application>
  <PresentationFormat>Widescreen</PresentationFormat>
  <Paragraphs>109</Paragraphs>
  <Slides>40</Slides>
  <Notes>3</Notes>
  <HiddenSlides>1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40</vt:i4>
      </vt:variant>
    </vt:vector>
  </HeadingPairs>
  <TitlesOfParts>
    <vt:vector size="47" baseType="lpstr">
      <vt:lpstr>Arial</vt:lpstr>
      <vt:lpstr>Calibri</vt:lpstr>
      <vt:lpstr>Century Gothic</vt:lpstr>
      <vt:lpstr>Gabriola</vt:lpstr>
      <vt:lpstr>Segoe Print</vt:lpstr>
      <vt:lpstr>Wingdings 3</vt:lpstr>
      <vt:lpstr>Wisp</vt:lpstr>
      <vt:lpstr>Data Quality Practices in  Sri Lanka </vt:lpstr>
      <vt:lpstr>RMNCAYH Digital Information System</vt:lpstr>
      <vt:lpstr>Form Designing</vt:lpstr>
      <vt:lpstr>Form Designing</vt:lpstr>
      <vt:lpstr>Form Designing</vt:lpstr>
      <vt:lpstr>PowerPoint-presentasjon</vt:lpstr>
      <vt:lpstr>PowerPoint-presentasjon</vt:lpstr>
      <vt:lpstr>Form Designing</vt:lpstr>
      <vt:lpstr>PowerPoint-presentasjon</vt:lpstr>
      <vt:lpstr>Workflow Designing</vt:lpstr>
      <vt:lpstr>User Trainings</vt:lpstr>
      <vt:lpstr>User Manual</vt:lpstr>
      <vt:lpstr>SOPs</vt:lpstr>
      <vt:lpstr>SOPs</vt:lpstr>
      <vt:lpstr>SOPs</vt:lpstr>
      <vt:lpstr>SOPs</vt:lpstr>
      <vt:lpstr>User Support – 3 tier model</vt:lpstr>
      <vt:lpstr>Data Quality in DHIS2</vt:lpstr>
      <vt:lpstr>Review and Feedback</vt:lpstr>
      <vt:lpstr>Review and Feedback</vt:lpstr>
      <vt:lpstr>Review and Feedback</vt:lpstr>
      <vt:lpstr>Review and Feedback</vt:lpstr>
      <vt:lpstr>Reviews</vt:lpstr>
      <vt:lpstr>Reviews</vt:lpstr>
      <vt:lpstr>During the COVID-19 Pandemic</vt:lpstr>
      <vt:lpstr>Feedbacks</vt:lpstr>
      <vt:lpstr>Feedbacks</vt:lpstr>
      <vt:lpstr>District  Nutrition  Monitoring  System   Personalized  Monitoring  of  Children  in  the  Community</vt:lpstr>
      <vt:lpstr>Functionality</vt:lpstr>
      <vt:lpstr>PowerPoint-presentasjon</vt:lpstr>
      <vt:lpstr>PowerPoint-presentasjon</vt:lpstr>
      <vt:lpstr>DQ Measures During Data Capture</vt:lpstr>
      <vt:lpstr>PowerPoint-presentasjon</vt:lpstr>
      <vt:lpstr>PowerPoint-presentasjon</vt:lpstr>
      <vt:lpstr>PowerPoint-presentasjon</vt:lpstr>
      <vt:lpstr>PowerPoint-presentasjon</vt:lpstr>
      <vt:lpstr>DQ Measures at Facility Level</vt:lpstr>
      <vt:lpstr>PowerPoint-presentasjon</vt:lpstr>
      <vt:lpstr>PowerPoint-presentasjon</vt:lpstr>
      <vt:lpstr>DQ Measures at MOH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Practices in Sri Lanka </dc:title>
  <dc:creator>Pamod Amarakoon</dc:creator>
  <cp:lastModifiedBy>Martin</cp:lastModifiedBy>
  <cp:revision>6</cp:revision>
  <dcterms:created xsi:type="dcterms:W3CDTF">2020-10-20T05:24:58Z</dcterms:created>
  <dcterms:modified xsi:type="dcterms:W3CDTF">2021-07-22T13:00:46Z</dcterms:modified>
</cp:coreProperties>
</file>